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8B86D1D9-43E4-42FA-A1B2-2F66B1987E0D}">
          <p14:sldIdLst>
            <p14:sldId id="256"/>
            <p14:sldId id="257"/>
            <p14:sldId id="258"/>
            <p14:sldId id="259"/>
            <p14:sldId id="260"/>
            <p14:sldId id="261"/>
            <p14:sldId id="262"/>
            <p14:sldId id="263"/>
            <p14:sldId id="264"/>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5" d="100"/>
          <a:sy n="55" d="100"/>
        </p:scale>
        <p:origin x="652"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5375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5/6/2024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93984404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5/6/2024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05125671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5/6/2024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9484682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9715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5/6/2024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8809395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5/6/2024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6509001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5/6/2024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95521063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5/6/2024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7787473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5/6/2024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5932979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5/6/2024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7969006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5/6/2024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74298539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5/6/2024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737998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smtClean="0"/>
              <a:t>5/6/2024</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3935495292"/>
      </p:ext>
    </p:extLst>
  </p:cSld>
  <p:clrMap bg1="dk1" tx1="lt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29274" y="2265640"/>
            <a:ext cx="4931093" cy="3698319"/>
          </a:xfrm>
          <a:prstGeom prst="rect">
            <a:avLst/>
          </a:prstGeom>
        </p:spPr>
      </p:pic>
      <p:sp>
        <p:nvSpPr>
          <p:cNvPr id="6" name="Text 1"/>
          <p:cNvSpPr/>
          <p:nvPr/>
        </p:nvSpPr>
        <p:spPr>
          <a:xfrm>
            <a:off x="833199" y="2101453"/>
            <a:ext cx="7477601" cy="1916430"/>
          </a:xfrm>
          <a:prstGeom prst="rect">
            <a:avLst/>
          </a:prstGeom>
          <a:noFill/>
          <a:ln/>
        </p:spPr>
        <p:txBody>
          <a:bodyPr wrap="square" rtlCol="0" anchor="t"/>
          <a:lstStyle/>
          <a:p>
            <a:pPr marL="0" indent="0">
              <a:lnSpc>
                <a:spcPts val="7545"/>
              </a:lnSpc>
              <a:buNone/>
            </a:pPr>
            <a:r>
              <a:rPr lang="en-US" sz="6036" b="1" dirty="0">
                <a:solidFill>
                  <a:srgbClr val="000000"/>
                </a:solidFill>
                <a:latin typeface="p22-mackinac-pro" pitchFamily="34" charset="0"/>
                <a:ea typeface="p22-mackinac-pro" pitchFamily="34" charset="-122"/>
                <a:cs typeface="p22-mackinac-pro" pitchFamily="34" charset="-120"/>
              </a:rPr>
              <a:t>Breast Cancer Prediction Model</a:t>
            </a:r>
            <a:endParaRPr lang="en-US" sz="6036" dirty="0"/>
          </a:p>
        </p:txBody>
      </p:sp>
      <p:sp>
        <p:nvSpPr>
          <p:cNvPr id="7" name="Text 2"/>
          <p:cNvSpPr/>
          <p:nvPr/>
        </p:nvSpPr>
        <p:spPr>
          <a:xfrm>
            <a:off x="833199" y="4351139"/>
            <a:ext cx="7477601" cy="1777008"/>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Breast cancer is one of the most prevalent and devastating forms of cancer affecting women worldwide. Leveraging the power of machine learning, this presentation explores an innovative model for predicting breast cancer, a leading cause of cancer-related deaths among women worldwide.</a:t>
            </a:r>
            <a:endParaRPr lang="en-US" sz="1750" dirty="0"/>
          </a:p>
        </p:txBody>
      </p:sp>
      <p:sp>
        <p:nvSpPr>
          <p:cNvPr id="8" name="Rectangle 7">
            <a:extLst>
              <a:ext uri="{FF2B5EF4-FFF2-40B4-BE49-F238E27FC236}">
                <a16:creationId xmlns:a16="http://schemas.microsoft.com/office/drawing/2014/main" id="{F2F70F23-EDC1-7B4E-096B-DE3B7AEFF1D1}"/>
              </a:ext>
            </a:extLst>
          </p:cNvPr>
          <p:cNvSpPr/>
          <p:nvPr/>
        </p:nvSpPr>
        <p:spPr>
          <a:xfrm>
            <a:off x="-7620" y="7106856"/>
            <a:ext cx="5289809" cy="112274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IN" dirty="0"/>
              <a:t>SUBMITTED BY – LAKSHITA DANU (02118002721)</a:t>
            </a:r>
          </a:p>
          <a:p>
            <a:r>
              <a:rPr lang="en-IN" dirty="0"/>
              <a:t>                              SAANCHI SINGH (05718002721)</a:t>
            </a:r>
          </a:p>
          <a:p>
            <a:r>
              <a:rPr lang="en-IN" dirty="0"/>
              <a:t>                              KANAV VERMA (00318002721)</a:t>
            </a:r>
          </a:p>
          <a:p>
            <a:r>
              <a:rPr lang="en-IN" dirty="0"/>
              <a:t>BTECH – CSE , 6</a:t>
            </a:r>
            <a:r>
              <a:rPr lang="en-IN" baseline="30000" dirty="0"/>
              <a:t>TH</a:t>
            </a:r>
            <a:r>
              <a:rPr lang="en-IN" dirty="0"/>
              <a:t> SEMESTER , SECTION –’A’.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29274" y="2471142"/>
            <a:ext cx="4930973" cy="3287316"/>
          </a:xfrm>
          <a:prstGeom prst="rect">
            <a:avLst/>
          </a:prstGeom>
        </p:spPr>
      </p:pic>
      <p:sp>
        <p:nvSpPr>
          <p:cNvPr id="6" name="Text 1"/>
          <p:cNvSpPr/>
          <p:nvPr/>
        </p:nvSpPr>
        <p:spPr>
          <a:xfrm>
            <a:off x="833199" y="2935962"/>
            <a:ext cx="7477601" cy="958215"/>
          </a:xfrm>
          <a:prstGeom prst="rect">
            <a:avLst/>
          </a:prstGeom>
          <a:noFill/>
          <a:ln/>
        </p:spPr>
        <p:txBody>
          <a:bodyPr wrap="none" rtlCol="0" anchor="t"/>
          <a:lstStyle/>
          <a:p>
            <a:pPr marL="0" indent="0">
              <a:lnSpc>
                <a:spcPts val="7545"/>
              </a:lnSpc>
              <a:buNone/>
            </a:pPr>
            <a:r>
              <a:rPr lang="en-US" sz="6036" b="1" dirty="0">
                <a:solidFill>
                  <a:srgbClr val="000000"/>
                </a:solidFill>
                <a:latin typeface="p22-mackinac-pro" pitchFamily="34" charset="0"/>
                <a:ea typeface="p22-mackinac-pro" pitchFamily="34" charset="-122"/>
                <a:cs typeface="p22-mackinac-pro" pitchFamily="34" charset="-120"/>
              </a:rPr>
              <a:t>Thank You</a:t>
            </a:r>
            <a:endParaRPr lang="en-US" sz="6036" dirty="0"/>
          </a:p>
        </p:txBody>
      </p:sp>
      <p:sp>
        <p:nvSpPr>
          <p:cNvPr id="7" name="Text 2"/>
          <p:cNvSpPr/>
          <p:nvPr/>
        </p:nvSpPr>
        <p:spPr>
          <a:xfrm>
            <a:off x="833199" y="4227433"/>
            <a:ext cx="7477601"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We appreciate your time and attention. This presentation has highlighted the remarkable potential of our breast cancer prediction model to revolutionize early detection and save lives.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29274" y="1869043"/>
            <a:ext cx="4930973" cy="4491395"/>
          </a:xfrm>
          <a:prstGeom prst="rect">
            <a:avLst/>
          </a:prstGeom>
        </p:spPr>
      </p:pic>
      <p:sp>
        <p:nvSpPr>
          <p:cNvPr id="6" name="Text 1"/>
          <p:cNvSpPr/>
          <p:nvPr/>
        </p:nvSpPr>
        <p:spPr>
          <a:xfrm>
            <a:off x="833199" y="1884878"/>
            <a:ext cx="7477601" cy="1388745"/>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The Importance of Early Detection</a:t>
            </a:r>
            <a:endParaRPr lang="en-US" sz="4374" dirty="0"/>
          </a:p>
        </p:txBody>
      </p:sp>
      <p:sp>
        <p:nvSpPr>
          <p:cNvPr id="7" name="Text 2"/>
          <p:cNvSpPr/>
          <p:nvPr/>
        </p:nvSpPr>
        <p:spPr>
          <a:xfrm>
            <a:off x="833199" y="3606879"/>
            <a:ext cx="7477601"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Early detection is crucial in the fight against breast cancer. Regular self-examinations and screening tests can identify tumors in their earliest stages, when treatment is most effective and the chances of successful recovery are highest.</a:t>
            </a:r>
            <a:endParaRPr lang="en-US" sz="1750" dirty="0"/>
          </a:p>
        </p:txBody>
      </p:sp>
      <p:sp>
        <p:nvSpPr>
          <p:cNvPr id="8" name="Text 3"/>
          <p:cNvSpPr/>
          <p:nvPr/>
        </p:nvSpPr>
        <p:spPr>
          <a:xfrm>
            <a:off x="833199" y="5278398"/>
            <a:ext cx="7477601"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Proactive monitoring empowers women to take control of their health and increases the likelihood of catching the disease before it becomes life-threatening.</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11151"/>
            <a:ext cx="14630400" cy="8229600"/>
          </a:xfrm>
          <a:prstGeom prst="rect">
            <a:avLst/>
          </a:prstGeom>
          <a:solidFill>
            <a:srgbClr val="FFFFFF">
              <a:alpha val="85000"/>
            </a:srgbClr>
          </a:solidFill>
          <a:ln/>
        </p:spPr>
      </p:sp>
      <p:sp>
        <p:nvSpPr>
          <p:cNvPr id="6" name="Text 2"/>
          <p:cNvSpPr/>
          <p:nvPr/>
        </p:nvSpPr>
        <p:spPr>
          <a:xfrm>
            <a:off x="3326844" y="462082"/>
            <a:ext cx="4198263" cy="524708"/>
          </a:xfrm>
          <a:prstGeom prst="rect">
            <a:avLst/>
          </a:prstGeom>
          <a:noFill/>
          <a:ln/>
        </p:spPr>
        <p:txBody>
          <a:bodyPr wrap="none" rtlCol="0" anchor="t"/>
          <a:lstStyle/>
          <a:p>
            <a:pPr marL="0" indent="0">
              <a:lnSpc>
                <a:spcPts val="4132"/>
              </a:lnSpc>
              <a:buNone/>
            </a:pPr>
            <a:r>
              <a:rPr lang="en-US" sz="3306" b="1" dirty="0">
                <a:solidFill>
                  <a:srgbClr val="000000"/>
                </a:solidFill>
                <a:latin typeface="p22-mackinac-pro" pitchFamily="34" charset="0"/>
                <a:ea typeface="p22-mackinac-pro" pitchFamily="34" charset="-122"/>
                <a:cs typeface="p22-mackinac-pro" pitchFamily="34" charset="-120"/>
              </a:rPr>
              <a:t>Background</a:t>
            </a:r>
            <a:endParaRPr lang="en-US" sz="3306" dirty="0"/>
          </a:p>
        </p:txBody>
      </p:sp>
      <p:sp>
        <p:nvSpPr>
          <p:cNvPr id="7" name="Shape 3"/>
          <p:cNvSpPr/>
          <p:nvPr/>
        </p:nvSpPr>
        <p:spPr>
          <a:xfrm>
            <a:off x="3326844" y="4768453"/>
            <a:ext cx="7976711" cy="33576"/>
          </a:xfrm>
          <a:prstGeom prst="roundRect">
            <a:avLst>
              <a:gd name="adj" fmla="val 225070"/>
            </a:avLst>
          </a:prstGeom>
          <a:solidFill>
            <a:srgbClr val="B2D4E5"/>
          </a:solidFill>
          <a:ln/>
        </p:spPr>
      </p:sp>
      <p:sp>
        <p:nvSpPr>
          <p:cNvPr id="8" name="Shape 4"/>
          <p:cNvSpPr/>
          <p:nvPr/>
        </p:nvSpPr>
        <p:spPr>
          <a:xfrm>
            <a:off x="5262205" y="4180820"/>
            <a:ext cx="33576" cy="587693"/>
          </a:xfrm>
          <a:prstGeom prst="roundRect">
            <a:avLst>
              <a:gd name="adj" fmla="val 225070"/>
            </a:avLst>
          </a:prstGeom>
          <a:solidFill>
            <a:srgbClr val="B2D4E5"/>
          </a:solidFill>
          <a:ln/>
        </p:spPr>
      </p:sp>
      <p:sp>
        <p:nvSpPr>
          <p:cNvPr id="9" name="Shape 5"/>
          <p:cNvSpPr/>
          <p:nvPr/>
        </p:nvSpPr>
        <p:spPr>
          <a:xfrm>
            <a:off x="5090160" y="4579560"/>
            <a:ext cx="377785" cy="377785"/>
          </a:xfrm>
          <a:prstGeom prst="roundRect">
            <a:avLst>
              <a:gd name="adj" fmla="val 20003"/>
            </a:avLst>
          </a:prstGeom>
          <a:solidFill>
            <a:srgbClr val="CCEEFF"/>
          </a:solidFill>
          <a:ln w="7620">
            <a:solidFill>
              <a:srgbClr val="B2D4E5"/>
            </a:solidFill>
            <a:prstDash val="solid"/>
          </a:ln>
        </p:spPr>
      </p:sp>
      <p:sp>
        <p:nvSpPr>
          <p:cNvPr id="10" name="Text 6"/>
          <p:cNvSpPr/>
          <p:nvPr/>
        </p:nvSpPr>
        <p:spPr>
          <a:xfrm>
            <a:off x="5227915" y="4610993"/>
            <a:ext cx="102275" cy="314920"/>
          </a:xfrm>
          <a:prstGeom prst="rect">
            <a:avLst/>
          </a:prstGeom>
          <a:noFill/>
          <a:ln/>
        </p:spPr>
        <p:txBody>
          <a:bodyPr wrap="none" rtlCol="0" anchor="t"/>
          <a:lstStyle/>
          <a:p>
            <a:pPr marL="0" indent="0" algn="ctr">
              <a:lnSpc>
                <a:spcPts val="2479"/>
              </a:lnSpc>
              <a:buNone/>
            </a:pPr>
            <a:r>
              <a:rPr lang="en-US" sz="1983" b="1" dirty="0">
                <a:solidFill>
                  <a:srgbClr val="272525"/>
                </a:solidFill>
                <a:latin typeface="p22-mackinac-pro" pitchFamily="34" charset="0"/>
                <a:ea typeface="p22-mackinac-pro" pitchFamily="34" charset="-122"/>
                <a:cs typeface="p22-mackinac-pro" pitchFamily="34" charset="-120"/>
              </a:rPr>
              <a:t>1</a:t>
            </a:r>
            <a:endParaRPr lang="en-US" sz="1983" dirty="0"/>
          </a:p>
        </p:txBody>
      </p:sp>
      <p:sp>
        <p:nvSpPr>
          <p:cNvPr id="11" name="Text 7"/>
          <p:cNvSpPr/>
          <p:nvPr/>
        </p:nvSpPr>
        <p:spPr>
          <a:xfrm>
            <a:off x="4049673" y="1769507"/>
            <a:ext cx="2458760" cy="262295"/>
          </a:xfrm>
          <a:prstGeom prst="rect">
            <a:avLst/>
          </a:prstGeom>
          <a:noFill/>
          <a:ln/>
        </p:spPr>
        <p:txBody>
          <a:bodyPr wrap="none" rtlCol="0" anchor="t"/>
          <a:lstStyle/>
          <a:p>
            <a:pPr marL="0" indent="0" algn="ctr">
              <a:lnSpc>
                <a:spcPts val="2066"/>
              </a:lnSpc>
              <a:buNone/>
            </a:pPr>
            <a:r>
              <a:rPr lang="en-US" sz="1653" b="1" dirty="0">
                <a:solidFill>
                  <a:srgbClr val="272525"/>
                </a:solidFill>
                <a:latin typeface="p22-mackinac-pro" pitchFamily="34" charset="0"/>
                <a:ea typeface="p22-mackinac-pro" pitchFamily="34" charset="-122"/>
                <a:cs typeface="p22-mackinac-pro" pitchFamily="34" charset="-120"/>
              </a:rPr>
              <a:t>Breast Cancer Incidence</a:t>
            </a:r>
            <a:endParaRPr lang="en-US" sz="1653" dirty="0"/>
          </a:p>
        </p:txBody>
      </p:sp>
      <p:sp>
        <p:nvSpPr>
          <p:cNvPr id="12" name="Text 8"/>
          <p:cNvSpPr/>
          <p:nvPr/>
        </p:nvSpPr>
        <p:spPr>
          <a:xfrm>
            <a:off x="3494723" y="2132528"/>
            <a:ext cx="3568660" cy="1880235"/>
          </a:xfrm>
          <a:prstGeom prst="rect">
            <a:avLst/>
          </a:prstGeom>
          <a:noFill/>
          <a:ln/>
        </p:spPr>
        <p:txBody>
          <a:bodyPr wrap="square" rtlCol="0" anchor="t"/>
          <a:lstStyle/>
          <a:p>
            <a:pPr marL="0" indent="0" algn="ctr">
              <a:lnSpc>
                <a:spcPts val="2116"/>
              </a:lnSpc>
              <a:buNone/>
            </a:pPr>
            <a:r>
              <a:rPr lang="en-US" sz="1322" dirty="0">
                <a:solidFill>
                  <a:srgbClr val="272525"/>
                </a:solidFill>
                <a:latin typeface="Eudoxus Sans" pitchFamily="34" charset="0"/>
                <a:ea typeface="Eudoxus Sans" pitchFamily="34" charset="-122"/>
                <a:cs typeface="Eudoxus Sans" pitchFamily="34" charset="-120"/>
              </a:rPr>
              <a:t>Globally, breast cancer is the most commonly diagnosed cancer among women, accounting for 24.5% of all new cancer cases. In the United States alone, it is estimated that over 290,000 new cases of invasive breast cancer will be diagnosed in 2023.</a:t>
            </a:r>
            <a:endParaRPr lang="en-US" sz="1322" dirty="0"/>
          </a:p>
        </p:txBody>
      </p:sp>
      <p:sp>
        <p:nvSpPr>
          <p:cNvPr id="13" name="Shape 9"/>
          <p:cNvSpPr/>
          <p:nvPr/>
        </p:nvSpPr>
        <p:spPr>
          <a:xfrm>
            <a:off x="7298293" y="4768394"/>
            <a:ext cx="33576" cy="587693"/>
          </a:xfrm>
          <a:prstGeom prst="roundRect">
            <a:avLst>
              <a:gd name="adj" fmla="val 225070"/>
            </a:avLst>
          </a:prstGeom>
          <a:solidFill>
            <a:srgbClr val="B2D4E5"/>
          </a:solidFill>
          <a:ln/>
        </p:spPr>
      </p:sp>
      <p:sp>
        <p:nvSpPr>
          <p:cNvPr id="14" name="Shape 10"/>
          <p:cNvSpPr/>
          <p:nvPr/>
        </p:nvSpPr>
        <p:spPr>
          <a:xfrm>
            <a:off x="7126248" y="4579560"/>
            <a:ext cx="377785" cy="377785"/>
          </a:xfrm>
          <a:prstGeom prst="roundRect">
            <a:avLst>
              <a:gd name="adj" fmla="val 20003"/>
            </a:avLst>
          </a:prstGeom>
          <a:solidFill>
            <a:srgbClr val="CCEEFF"/>
          </a:solidFill>
          <a:ln w="7620">
            <a:solidFill>
              <a:srgbClr val="B2D4E5"/>
            </a:solidFill>
            <a:prstDash val="solid"/>
          </a:ln>
        </p:spPr>
      </p:sp>
      <p:sp>
        <p:nvSpPr>
          <p:cNvPr id="15" name="Text 11"/>
          <p:cNvSpPr/>
          <p:nvPr/>
        </p:nvSpPr>
        <p:spPr>
          <a:xfrm>
            <a:off x="7241857" y="4610993"/>
            <a:ext cx="146566" cy="314920"/>
          </a:xfrm>
          <a:prstGeom prst="rect">
            <a:avLst/>
          </a:prstGeom>
          <a:noFill/>
          <a:ln/>
        </p:spPr>
        <p:txBody>
          <a:bodyPr wrap="none" rtlCol="0" anchor="t"/>
          <a:lstStyle/>
          <a:p>
            <a:pPr marL="0" indent="0" algn="ctr">
              <a:lnSpc>
                <a:spcPts val="2479"/>
              </a:lnSpc>
              <a:buNone/>
            </a:pPr>
            <a:r>
              <a:rPr lang="en-US" sz="1983" b="1" dirty="0">
                <a:solidFill>
                  <a:srgbClr val="272525"/>
                </a:solidFill>
                <a:latin typeface="p22-mackinac-pro" pitchFamily="34" charset="0"/>
                <a:ea typeface="p22-mackinac-pro" pitchFamily="34" charset="-122"/>
                <a:cs typeface="p22-mackinac-pro" pitchFamily="34" charset="-120"/>
              </a:rPr>
              <a:t>2</a:t>
            </a:r>
            <a:endParaRPr lang="en-US" sz="1983" dirty="0"/>
          </a:p>
        </p:txBody>
      </p:sp>
      <p:sp>
        <p:nvSpPr>
          <p:cNvPr id="16" name="Text 12"/>
          <p:cNvSpPr/>
          <p:nvPr/>
        </p:nvSpPr>
        <p:spPr>
          <a:xfrm>
            <a:off x="6100643" y="5524143"/>
            <a:ext cx="2428994" cy="262295"/>
          </a:xfrm>
          <a:prstGeom prst="rect">
            <a:avLst/>
          </a:prstGeom>
          <a:noFill/>
          <a:ln/>
        </p:spPr>
        <p:txBody>
          <a:bodyPr wrap="none" rtlCol="0" anchor="t"/>
          <a:lstStyle/>
          <a:p>
            <a:pPr marL="0" indent="0" algn="ctr">
              <a:lnSpc>
                <a:spcPts val="2066"/>
              </a:lnSpc>
              <a:buNone/>
            </a:pPr>
            <a:r>
              <a:rPr lang="en-US" sz="1653" b="1" dirty="0">
                <a:solidFill>
                  <a:srgbClr val="272525"/>
                </a:solidFill>
                <a:latin typeface="p22-mackinac-pro" pitchFamily="34" charset="0"/>
                <a:ea typeface="p22-mackinac-pro" pitchFamily="34" charset="-122"/>
                <a:cs typeface="p22-mackinac-pro" pitchFamily="34" charset="-120"/>
              </a:rPr>
              <a:t>Breast Cancer Mortality</a:t>
            </a:r>
            <a:endParaRPr lang="en-US" sz="1653" dirty="0"/>
          </a:p>
        </p:txBody>
      </p:sp>
      <p:sp>
        <p:nvSpPr>
          <p:cNvPr id="17" name="Text 13"/>
          <p:cNvSpPr/>
          <p:nvPr/>
        </p:nvSpPr>
        <p:spPr>
          <a:xfrm>
            <a:off x="5530810" y="5887164"/>
            <a:ext cx="3568660" cy="1880235"/>
          </a:xfrm>
          <a:prstGeom prst="rect">
            <a:avLst/>
          </a:prstGeom>
          <a:noFill/>
          <a:ln/>
        </p:spPr>
        <p:txBody>
          <a:bodyPr wrap="square" rtlCol="0" anchor="t"/>
          <a:lstStyle/>
          <a:p>
            <a:pPr marL="0" indent="0" algn="ctr">
              <a:lnSpc>
                <a:spcPts val="2116"/>
              </a:lnSpc>
              <a:buNone/>
            </a:pPr>
            <a:r>
              <a:rPr lang="en-US" sz="1322" dirty="0">
                <a:solidFill>
                  <a:srgbClr val="272525"/>
                </a:solidFill>
                <a:latin typeface="Eudoxus Sans" pitchFamily="34" charset="0"/>
                <a:ea typeface="Eudoxus Sans" pitchFamily="34" charset="-122"/>
                <a:cs typeface="Eudoxus Sans" pitchFamily="34" charset="-120"/>
              </a:rPr>
              <a:t>Despite advancements in medical treatments, breast cancer remains a leading cause of cancer-related deaths among women, claiming the lives of over 43,000 individuals in the United States each year. Early detection is crucial in reducing this alarming statistic.</a:t>
            </a:r>
            <a:endParaRPr lang="en-US" sz="1322" dirty="0"/>
          </a:p>
        </p:txBody>
      </p:sp>
      <p:sp>
        <p:nvSpPr>
          <p:cNvPr id="18" name="Shape 14"/>
          <p:cNvSpPr/>
          <p:nvPr/>
        </p:nvSpPr>
        <p:spPr>
          <a:xfrm>
            <a:off x="9334500" y="4180820"/>
            <a:ext cx="33576" cy="587693"/>
          </a:xfrm>
          <a:prstGeom prst="roundRect">
            <a:avLst>
              <a:gd name="adj" fmla="val 225070"/>
            </a:avLst>
          </a:prstGeom>
          <a:solidFill>
            <a:srgbClr val="B2D4E5"/>
          </a:solidFill>
          <a:ln/>
        </p:spPr>
      </p:sp>
      <p:sp>
        <p:nvSpPr>
          <p:cNvPr id="19" name="Shape 15"/>
          <p:cNvSpPr/>
          <p:nvPr/>
        </p:nvSpPr>
        <p:spPr>
          <a:xfrm>
            <a:off x="9162455" y="4579560"/>
            <a:ext cx="377785" cy="377785"/>
          </a:xfrm>
          <a:prstGeom prst="roundRect">
            <a:avLst>
              <a:gd name="adj" fmla="val 20003"/>
            </a:avLst>
          </a:prstGeom>
          <a:solidFill>
            <a:srgbClr val="CCEEFF"/>
          </a:solidFill>
          <a:ln w="7620">
            <a:solidFill>
              <a:srgbClr val="B2D4E5"/>
            </a:solidFill>
            <a:prstDash val="solid"/>
          </a:ln>
        </p:spPr>
      </p:sp>
      <p:sp>
        <p:nvSpPr>
          <p:cNvPr id="20" name="Text 16"/>
          <p:cNvSpPr/>
          <p:nvPr/>
        </p:nvSpPr>
        <p:spPr>
          <a:xfrm>
            <a:off x="9275921" y="4610993"/>
            <a:ext cx="150852" cy="314920"/>
          </a:xfrm>
          <a:prstGeom prst="rect">
            <a:avLst/>
          </a:prstGeom>
          <a:noFill/>
          <a:ln/>
        </p:spPr>
        <p:txBody>
          <a:bodyPr wrap="none" rtlCol="0" anchor="t"/>
          <a:lstStyle/>
          <a:p>
            <a:pPr marL="0" indent="0" algn="ctr">
              <a:lnSpc>
                <a:spcPts val="2479"/>
              </a:lnSpc>
              <a:buNone/>
            </a:pPr>
            <a:r>
              <a:rPr lang="en-US" sz="1983" b="1" dirty="0">
                <a:solidFill>
                  <a:srgbClr val="272525"/>
                </a:solidFill>
                <a:latin typeface="p22-mackinac-pro" pitchFamily="34" charset="0"/>
                <a:ea typeface="p22-mackinac-pro" pitchFamily="34" charset="-122"/>
                <a:cs typeface="p22-mackinac-pro" pitchFamily="34" charset="-120"/>
              </a:rPr>
              <a:t>3</a:t>
            </a:r>
            <a:endParaRPr lang="en-US" sz="1983" dirty="0"/>
          </a:p>
        </p:txBody>
      </p:sp>
      <p:sp>
        <p:nvSpPr>
          <p:cNvPr id="21" name="Text 17"/>
          <p:cNvSpPr/>
          <p:nvPr/>
        </p:nvSpPr>
        <p:spPr>
          <a:xfrm>
            <a:off x="7567017" y="1238607"/>
            <a:ext cx="3568660" cy="524589"/>
          </a:xfrm>
          <a:prstGeom prst="rect">
            <a:avLst/>
          </a:prstGeom>
          <a:noFill/>
          <a:ln/>
        </p:spPr>
        <p:txBody>
          <a:bodyPr wrap="square" rtlCol="0" anchor="t"/>
          <a:lstStyle/>
          <a:p>
            <a:pPr marL="0" indent="0" algn="ctr">
              <a:lnSpc>
                <a:spcPts val="2066"/>
              </a:lnSpc>
              <a:buNone/>
            </a:pPr>
            <a:r>
              <a:rPr lang="en-US" sz="1653" b="1" dirty="0">
                <a:solidFill>
                  <a:srgbClr val="272525"/>
                </a:solidFill>
                <a:latin typeface="p22-mackinac-pro" pitchFamily="34" charset="0"/>
                <a:ea typeface="p22-mackinac-pro" pitchFamily="34" charset="-122"/>
                <a:cs typeface="p22-mackinac-pro" pitchFamily="34" charset="-120"/>
              </a:rPr>
              <a:t>Limitations of Traditional Diagnostics</a:t>
            </a:r>
            <a:endParaRPr lang="en-US" sz="1653" dirty="0"/>
          </a:p>
        </p:txBody>
      </p:sp>
      <p:sp>
        <p:nvSpPr>
          <p:cNvPr id="22" name="Text 18"/>
          <p:cNvSpPr/>
          <p:nvPr/>
        </p:nvSpPr>
        <p:spPr>
          <a:xfrm>
            <a:off x="7567017" y="1863923"/>
            <a:ext cx="3568660" cy="2148840"/>
          </a:xfrm>
          <a:prstGeom prst="rect">
            <a:avLst/>
          </a:prstGeom>
          <a:noFill/>
          <a:ln/>
        </p:spPr>
        <p:txBody>
          <a:bodyPr wrap="square" rtlCol="0" anchor="t"/>
          <a:lstStyle/>
          <a:p>
            <a:pPr marL="0" indent="0" algn="ctr">
              <a:lnSpc>
                <a:spcPts val="2116"/>
              </a:lnSpc>
              <a:buNone/>
            </a:pPr>
            <a:r>
              <a:rPr lang="en-US" sz="1322" dirty="0">
                <a:solidFill>
                  <a:srgbClr val="272525"/>
                </a:solidFill>
                <a:latin typeface="Eudoxus Sans" pitchFamily="34" charset="0"/>
                <a:ea typeface="Eudoxus Sans" pitchFamily="34" charset="-122"/>
                <a:cs typeface="Eudoxus Sans" pitchFamily="34" charset="-120"/>
              </a:rPr>
              <a:t>Current diagnostic methods, such as mammography and clinical breast exams, have their limitations in terms of accuracy, accessibility, and timeliness. These challenges have led to the exploration of novel approaches, including predictive modeling, to enhance early detection and improve patient outcomes.</a:t>
            </a:r>
            <a:endParaRPr lang="en-US" sz="1322"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36016"/>
            <a:ext cx="14630400" cy="8229600"/>
          </a:xfrm>
          <a:prstGeom prst="rect">
            <a:avLst/>
          </a:prstGeom>
          <a:solidFill>
            <a:srgbClr val="FFFFFF">
              <a:alpha val="75000"/>
            </a:srgbClr>
          </a:solidFill>
          <a:ln/>
        </p:spPr>
        <p:txBody>
          <a:bodyPr/>
          <a:lstStyle/>
          <a:p>
            <a:endParaRPr lang="en-IN"/>
          </a:p>
        </p:txBody>
      </p:sp>
      <p:sp>
        <p:nvSpPr>
          <p:cNvPr id="4" name="Text 1"/>
          <p:cNvSpPr/>
          <p:nvPr/>
        </p:nvSpPr>
        <p:spPr>
          <a:xfrm>
            <a:off x="3933701" y="1407286"/>
            <a:ext cx="6392328" cy="1146343"/>
          </a:xfrm>
          <a:prstGeom prst="rect">
            <a:avLst/>
          </a:prstGeom>
          <a:noFill/>
          <a:ln/>
        </p:spPr>
        <p:txBody>
          <a:bodyPr wrap="none" rtlCol="0" anchor="t"/>
          <a:lstStyle/>
          <a:p>
            <a:pPr marL="0" indent="0">
              <a:lnSpc>
                <a:spcPts val="5468"/>
              </a:lnSpc>
              <a:buNone/>
            </a:pPr>
            <a:r>
              <a:rPr lang="en-US" sz="5400" b="1" dirty="0">
                <a:solidFill>
                  <a:srgbClr val="000000"/>
                </a:solidFill>
                <a:latin typeface="p22-mackinac-pro" pitchFamily="34" charset="0"/>
                <a:ea typeface="p22-mackinac-pro" pitchFamily="34" charset="-122"/>
                <a:cs typeface="p22-mackinac-pro" pitchFamily="34" charset="-120"/>
              </a:rPr>
              <a:t>Technologies Used </a:t>
            </a:r>
            <a:endParaRPr lang="en-US" sz="5400" dirty="0"/>
          </a:p>
        </p:txBody>
      </p:sp>
      <p:sp>
        <p:nvSpPr>
          <p:cNvPr id="5" name="Text 2"/>
          <p:cNvSpPr/>
          <p:nvPr/>
        </p:nvSpPr>
        <p:spPr>
          <a:xfrm>
            <a:off x="2037993" y="3901083"/>
            <a:ext cx="10554414" cy="355402"/>
          </a:xfrm>
          <a:prstGeom prst="rect">
            <a:avLst/>
          </a:prstGeom>
          <a:noFill/>
          <a:ln/>
        </p:spPr>
        <p:txBody>
          <a:bodyPr wrap="none" rtlCol="0" anchor="t"/>
          <a:lstStyle/>
          <a:p>
            <a:pPr marL="0" indent="0">
              <a:lnSpc>
                <a:spcPts val="2799"/>
              </a:lnSpc>
              <a:buNone/>
            </a:pPr>
            <a:r>
              <a:rPr lang="en-US" sz="2800" b="1" dirty="0">
                <a:solidFill>
                  <a:srgbClr val="272525"/>
                </a:solidFill>
                <a:latin typeface="Eudoxus Sans" pitchFamily="34" charset="0"/>
                <a:ea typeface="Eudoxus Sans" pitchFamily="34" charset="-122"/>
                <a:cs typeface="Eudoxus Sans" pitchFamily="34" charset="-120"/>
              </a:rPr>
              <a:t>Frontend</a:t>
            </a:r>
            <a:r>
              <a:rPr lang="en-US" sz="2800" dirty="0">
                <a:solidFill>
                  <a:srgbClr val="272525"/>
                </a:solidFill>
                <a:latin typeface="Eudoxus Sans" pitchFamily="34" charset="0"/>
                <a:ea typeface="Eudoxus Sans" pitchFamily="34" charset="-122"/>
                <a:cs typeface="Eudoxus Sans" pitchFamily="34" charset="-120"/>
              </a:rPr>
              <a:t>: html, css, javascript</a:t>
            </a:r>
            <a:endParaRPr lang="en-US" sz="2800" dirty="0"/>
          </a:p>
        </p:txBody>
      </p:sp>
      <p:sp>
        <p:nvSpPr>
          <p:cNvPr id="6" name="Text 3"/>
          <p:cNvSpPr/>
          <p:nvPr/>
        </p:nvSpPr>
        <p:spPr>
          <a:xfrm>
            <a:off x="2037993" y="4506397"/>
            <a:ext cx="10554414" cy="355402"/>
          </a:xfrm>
          <a:prstGeom prst="rect">
            <a:avLst/>
          </a:prstGeom>
          <a:noFill/>
          <a:ln/>
        </p:spPr>
        <p:txBody>
          <a:bodyPr wrap="none" rtlCol="0" anchor="t"/>
          <a:lstStyle/>
          <a:p>
            <a:pPr marL="0" indent="0">
              <a:lnSpc>
                <a:spcPts val="2799"/>
              </a:lnSpc>
              <a:buNone/>
            </a:pPr>
            <a:r>
              <a:rPr lang="en-US" sz="2800" b="1" dirty="0">
                <a:solidFill>
                  <a:srgbClr val="272525"/>
                </a:solidFill>
                <a:latin typeface="Eudoxus Sans" pitchFamily="34" charset="0"/>
                <a:ea typeface="Eudoxus Sans" pitchFamily="34" charset="-122"/>
                <a:cs typeface="Eudoxus Sans" pitchFamily="34" charset="-120"/>
              </a:rPr>
              <a:t>Backend</a:t>
            </a:r>
            <a:r>
              <a:rPr lang="en-US" sz="2400" dirty="0">
                <a:solidFill>
                  <a:srgbClr val="272525"/>
                </a:solidFill>
                <a:latin typeface="Eudoxus Sans" pitchFamily="34" charset="0"/>
                <a:ea typeface="Eudoxus Sans" pitchFamily="34" charset="-122"/>
                <a:cs typeface="Eudoxus Sans" pitchFamily="34" charset="-120"/>
              </a:rPr>
              <a:t>: python, flask(framework)</a:t>
            </a:r>
            <a:endParaRPr lang="en-US" sz="2400" dirty="0"/>
          </a:p>
        </p:txBody>
      </p:sp>
      <p:sp>
        <p:nvSpPr>
          <p:cNvPr id="7" name="Text 4"/>
          <p:cNvSpPr/>
          <p:nvPr/>
        </p:nvSpPr>
        <p:spPr>
          <a:xfrm>
            <a:off x="2037993" y="5111710"/>
            <a:ext cx="10554414" cy="355402"/>
          </a:xfrm>
          <a:prstGeom prst="rect">
            <a:avLst/>
          </a:prstGeom>
          <a:noFill/>
          <a:ln/>
        </p:spPr>
        <p:txBody>
          <a:bodyPr wrap="none" rtlCol="0" anchor="t"/>
          <a:lstStyle/>
          <a:p>
            <a:pPr marL="0" indent="0">
              <a:lnSpc>
                <a:spcPts val="2799"/>
              </a:lnSpc>
              <a:buNone/>
            </a:pPr>
            <a:r>
              <a:rPr lang="en-US" sz="2400" b="1" dirty="0">
                <a:solidFill>
                  <a:srgbClr val="272525"/>
                </a:solidFill>
                <a:latin typeface="Eudoxus Sans" pitchFamily="34" charset="0"/>
                <a:ea typeface="Eudoxus Sans" pitchFamily="34" charset="-122"/>
                <a:cs typeface="Eudoxus Sans" pitchFamily="34" charset="-120"/>
              </a:rPr>
              <a:t>Platform</a:t>
            </a:r>
            <a:r>
              <a:rPr lang="en-US" sz="2400" dirty="0">
                <a:solidFill>
                  <a:srgbClr val="272525"/>
                </a:solidFill>
                <a:latin typeface="Eudoxus Sans" pitchFamily="34" charset="0"/>
                <a:ea typeface="Eudoxus Sans" pitchFamily="34" charset="-122"/>
                <a:cs typeface="Eudoxus Sans" pitchFamily="34" charset="-120"/>
              </a:rPr>
              <a:t>: VScode, Jupyter Notebook</a:t>
            </a:r>
            <a:endParaRPr lang="en-US"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696528" y="535543"/>
            <a:ext cx="8106251" cy="607576"/>
          </a:xfrm>
          <a:prstGeom prst="rect">
            <a:avLst/>
          </a:prstGeom>
          <a:noFill/>
          <a:ln/>
        </p:spPr>
        <p:txBody>
          <a:bodyPr wrap="none" rtlCol="0" anchor="t"/>
          <a:lstStyle/>
          <a:p>
            <a:pPr marL="0" indent="0">
              <a:lnSpc>
                <a:spcPts val="4785"/>
              </a:lnSpc>
              <a:buNone/>
            </a:pPr>
            <a:r>
              <a:rPr lang="en-US" sz="3828" b="1" dirty="0">
                <a:solidFill>
                  <a:srgbClr val="000000"/>
                </a:solidFill>
                <a:latin typeface="p22-mackinac-pro" pitchFamily="34" charset="0"/>
                <a:ea typeface="p22-mackinac-pro" pitchFamily="34" charset="-122"/>
                <a:cs typeface="p22-mackinac-pro" pitchFamily="34" charset="-120"/>
              </a:rPr>
              <a:t>Data Collection and Preprocessing</a:t>
            </a:r>
            <a:endParaRPr lang="en-US" sz="3828" dirty="0"/>
          </a:p>
        </p:txBody>
      </p:sp>
      <p:sp>
        <p:nvSpPr>
          <p:cNvPr id="5" name="Text 2"/>
          <p:cNvSpPr/>
          <p:nvPr/>
        </p:nvSpPr>
        <p:spPr>
          <a:xfrm>
            <a:off x="2696528" y="1629251"/>
            <a:ext cx="2430780" cy="303848"/>
          </a:xfrm>
          <a:prstGeom prst="rect">
            <a:avLst/>
          </a:prstGeom>
          <a:noFill/>
          <a:ln/>
        </p:spPr>
        <p:txBody>
          <a:bodyPr wrap="none" rtlCol="0" anchor="t"/>
          <a:lstStyle/>
          <a:p>
            <a:pPr marL="0" indent="0">
              <a:lnSpc>
                <a:spcPts val="2393"/>
              </a:lnSpc>
              <a:buNone/>
            </a:pPr>
            <a:r>
              <a:rPr lang="en-US" sz="1914" b="1" dirty="0">
                <a:solidFill>
                  <a:srgbClr val="000000"/>
                </a:solidFill>
                <a:latin typeface="p22-mackinac-pro" pitchFamily="34" charset="0"/>
                <a:ea typeface="p22-mackinac-pro" pitchFamily="34" charset="-122"/>
                <a:cs typeface="p22-mackinac-pro" pitchFamily="34" charset="-120"/>
              </a:rPr>
              <a:t>Data Preprocessing</a:t>
            </a:r>
            <a:endParaRPr lang="en-US" sz="1914" dirty="0"/>
          </a:p>
        </p:txBody>
      </p:sp>
      <p:sp>
        <p:nvSpPr>
          <p:cNvPr id="6" name="Text 3"/>
          <p:cNvSpPr/>
          <p:nvPr/>
        </p:nvSpPr>
        <p:spPr>
          <a:xfrm>
            <a:off x="2696528" y="2127528"/>
            <a:ext cx="4381381" cy="1554956"/>
          </a:xfrm>
          <a:prstGeom prst="rect">
            <a:avLst/>
          </a:prstGeom>
          <a:noFill/>
          <a:ln/>
        </p:spPr>
        <p:txBody>
          <a:bodyPr wrap="square" rtlCol="0" anchor="t"/>
          <a:lstStyle/>
          <a:p>
            <a:pPr marL="0" indent="0">
              <a:lnSpc>
                <a:spcPts val="2450"/>
              </a:lnSpc>
              <a:buNone/>
            </a:pPr>
            <a:r>
              <a:rPr lang="en-US" sz="1531" dirty="0">
                <a:solidFill>
                  <a:srgbClr val="272525"/>
                </a:solidFill>
                <a:latin typeface="Eudoxus Sans" pitchFamily="34" charset="0"/>
                <a:ea typeface="Eudoxus Sans" pitchFamily="34" charset="-122"/>
                <a:cs typeface="Eudoxus Sans" pitchFamily="34" charset="-120"/>
              </a:rPr>
              <a:t>The raw data undergoes a rigorous preprocessing phase to ensure its quality and suitability for the predictive modeling process, extracting the most informative and predictive variables from the dataset.</a:t>
            </a:r>
            <a:endParaRPr lang="en-US" sz="1531" dirty="0"/>
          </a:p>
        </p:txBody>
      </p:sp>
      <p:sp>
        <p:nvSpPr>
          <p:cNvPr id="7" name="Text 4"/>
          <p:cNvSpPr/>
          <p:nvPr/>
        </p:nvSpPr>
        <p:spPr>
          <a:xfrm>
            <a:off x="2696528" y="3876913"/>
            <a:ext cx="2430780" cy="303848"/>
          </a:xfrm>
          <a:prstGeom prst="rect">
            <a:avLst/>
          </a:prstGeom>
          <a:noFill/>
          <a:ln/>
        </p:spPr>
        <p:txBody>
          <a:bodyPr wrap="none" rtlCol="0" anchor="t"/>
          <a:lstStyle/>
          <a:p>
            <a:pPr marL="0" indent="0">
              <a:lnSpc>
                <a:spcPts val="2393"/>
              </a:lnSpc>
              <a:buNone/>
            </a:pPr>
            <a:r>
              <a:rPr lang="en-US" sz="1914" b="1" dirty="0">
                <a:solidFill>
                  <a:srgbClr val="000000"/>
                </a:solidFill>
                <a:latin typeface="p22-mackinac-pro" pitchFamily="34" charset="0"/>
                <a:ea typeface="p22-mackinac-pro" pitchFamily="34" charset="-122"/>
                <a:cs typeface="p22-mackinac-pro" pitchFamily="34" charset="-120"/>
              </a:rPr>
              <a:t>Data Sources</a:t>
            </a:r>
            <a:endParaRPr lang="en-US" sz="1914" dirty="0"/>
          </a:p>
        </p:txBody>
      </p:sp>
      <p:sp>
        <p:nvSpPr>
          <p:cNvPr id="8" name="Text 5"/>
          <p:cNvSpPr/>
          <p:nvPr/>
        </p:nvSpPr>
        <p:spPr>
          <a:xfrm>
            <a:off x="2696528" y="4375190"/>
            <a:ext cx="4381381" cy="1243965"/>
          </a:xfrm>
          <a:prstGeom prst="rect">
            <a:avLst/>
          </a:prstGeom>
          <a:noFill/>
          <a:ln/>
        </p:spPr>
        <p:txBody>
          <a:bodyPr wrap="square" rtlCol="0" anchor="t"/>
          <a:lstStyle/>
          <a:p>
            <a:pPr marL="0" indent="0">
              <a:lnSpc>
                <a:spcPts val="2450"/>
              </a:lnSpc>
              <a:buNone/>
            </a:pPr>
            <a:r>
              <a:rPr lang="en-US" sz="1531" dirty="0">
                <a:solidFill>
                  <a:srgbClr val="272525"/>
                </a:solidFill>
                <a:latin typeface="Eudoxus Sans" pitchFamily="34" charset="0"/>
                <a:ea typeface="Eudoxus Sans" pitchFamily="34" charset="-122"/>
                <a:cs typeface="Eudoxus Sans" pitchFamily="34" charset="-120"/>
              </a:rPr>
              <a:t>The breast cancer prediction model utilizes a comprehensive dataset. This data encompasses a wide range of variables, according to the report.</a:t>
            </a:r>
            <a:endParaRPr lang="en-US" sz="1531" dirty="0"/>
          </a:p>
        </p:txBody>
      </p:sp>
      <p:sp>
        <p:nvSpPr>
          <p:cNvPr id="9" name="Text 6"/>
          <p:cNvSpPr/>
          <p:nvPr/>
        </p:nvSpPr>
        <p:spPr>
          <a:xfrm>
            <a:off x="7559873" y="1629251"/>
            <a:ext cx="2430780" cy="303848"/>
          </a:xfrm>
          <a:prstGeom prst="rect">
            <a:avLst/>
          </a:prstGeom>
          <a:noFill/>
          <a:ln/>
        </p:spPr>
        <p:txBody>
          <a:bodyPr wrap="none" rtlCol="0" anchor="t"/>
          <a:lstStyle/>
          <a:p>
            <a:pPr marL="0" indent="0">
              <a:lnSpc>
                <a:spcPts val="2393"/>
              </a:lnSpc>
              <a:buNone/>
            </a:pPr>
            <a:endParaRPr lang="en-US" sz="1914" dirty="0"/>
          </a:p>
        </p:txBody>
      </p:sp>
      <p:pic>
        <p:nvPicPr>
          <p:cNvPr id="10" name="Image 1" descr="preencoded.png"/>
          <p:cNvPicPr>
            <a:picLocks noChangeAspect="1"/>
          </p:cNvPicPr>
          <p:nvPr/>
        </p:nvPicPr>
        <p:blipFill>
          <a:blip r:embed="rId4"/>
          <a:stretch>
            <a:fillRect/>
          </a:stretch>
        </p:blipFill>
        <p:spPr>
          <a:xfrm>
            <a:off x="7559873" y="2151817"/>
            <a:ext cx="3549015" cy="532352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037993" y="929759"/>
            <a:ext cx="555498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Model Development</a:t>
            </a:r>
            <a:endParaRPr lang="en-US" sz="4374" dirty="0"/>
          </a:p>
        </p:txBody>
      </p:sp>
      <p:sp>
        <p:nvSpPr>
          <p:cNvPr id="7" name="Shape 3"/>
          <p:cNvSpPr/>
          <p:nvPr/>
        </p:nvSpPr>
        <p:spPr>
          <a:xfrm>
            <a:off x="2037993" y="2130981"/>
            <a:ext cx="499943" cy="499943"/>
          </a:xfrm>
          <a:prstGeom prst="roundRect">
            <a:avLst>
              <a:gd name="adj" fmla="val 20000"/>
            </a:avLst>
          </a:prstGeom>
          <a:solidFill>
            <a:srgbClr val="CCEEFF"/>
          </a:solidFill>
          <a:ln w="7620">
            <a:solidFill>
              <a:srgbClr val="B2D4E5"/>
            </a:solidFill>
            <a:prstDash val="solid"/>
          </a:ln>
        </p:spPr>
      </p:sp>
      <p:sp>
        <p:nvSpPr>
          <p:cNvPr id="8" name="Text 4"/>
          <p:cNvSpPr/>
          <p:nvPr/>
        </p:nvSpPr>
        <p:spPr>
          <a:xfrm>
            <a:off x="2220278" y="2172653"/>
            <a:ext cx="135374"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9" name="Text 5"/>
          <p:cNvSpPr/>
          <p:nvPr/>
        </p:nvSpPr>
        <p:spPr>
          <a:xfrm>
            <a:off x="2760107" y="2207300"/>
            <a:ext cx="2647950" cy="694373"/>
          </a:xfrm>
          <a:prstGeom prst="rect">
            <a:avLst/>
          </a:prstGeom>
          <a:noFill/>
          <a:ln/>
        </p:spPr>
        <p:txBody>
          <a:bodyPr wrap="squar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Machine Learning Algorithms</a:t>
            </a:r>
            <a:endParaRPr lang="en-US" sz="2187" dirty="0"/>
          </a:p>
        </p:txBody>
      </p:sp>
      <p:sp>
        <p:nvSpPr>
          <p:cNvPr id="10" name="Text 6"/>
          <p:cNvSpPr/>
          <p:nvPr/>
        </p:nvSpPr>
        <p:spPr>
          <a:xfrm>
            <a:off x="2760107" y="3034903"/>
            <a:ext cx="2647950" cy="4264819"/>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The breast cancer prediction model leverages a combination of advanced machine learning algorithms, including logistic regression, decision trees, and random forests, to identify the most accurate and reliable predictors of breast cancer risk.</a:t>
            </a:r>
            <a:endParaRPr lang="en-US" sz="1750" dirty="0"/>
          </a:p>
        </p:txBody>
      </p:sp>
      <p:sp>
        <p:nvSpPr>
          <p:cNvPr id="11" name="Shape 7"/>
          <p:cNvSpPr/>
          <p:nvPr/>
        </p:nvSpPr>
        <p:spPr>
          <a:xfrm>
            <a:off x="5630228" y="2130981"/>
            <a:ext cx="499943" cy="499943"/>
          </a:xfrm>
          <a:prstGeom prst="roundRect">
            <a:avLst>
              <a:gd name="adj" fmla="val 20000"/>
            </a:avLst>
          </a:prstGeom>
          <a:solidFill>
            <a:srgbClr val="CCEEFF"/>
          </a:solidFill>
          <a:ln w="7620">
            <a:solidFill>
              <a:srgbClr val="B2D4E5"/>
            </a:solidFill>
            <a:prstDash val="solid"/>
          </a:ln>
        </p:spPr>
      </p:sp>
      <p:sp>
        <p:nvSpPr>
          <p:cNvPr id="12" name="Text 8"/>
          <p:cNvSpPr/>
          <p:nvPr/>
        </p:nvSpPr>
        <p:spPr>
          <a:xfrm>
            <a:off x="5783104" y="2172653"/>
            <a:ext cx="194072"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3" name="Text 9"/>
          <p:cNvSpPr/>
          <p:nvPr/>
        </p:nvSpPr>
        <p:spPr>
          <a:xfrm>
            <a:off x="6352342" y="2207300"/>
            <a:ext cx="264795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Feature Selection</a:t>
            </a:r>
            <a:endParaRPr lang="en-US" sz="2187" dirty="0"/>
          </a:p>
        </p:txBody>
      </p:sp>
      <p:sp>
        <p:nvSpPr>
          <p:cNvPr id="14" name="Text 10"/>
          <p:cNvSpPr/>
          <p:nvPr/>
        </p:nvSpPr>
        <p:spPr>
          <a:xfrm>
            <a:off x="6352342" y="2687717"/>
            <a:ext cx="2647950" cy="3909417"/>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Rigorous feature selection techniques are employed to identify the most informative and relevant variables from the dataset, ensuring the model focuses on the key factors that contribute to breast cancer development and progression.</a:t>
            </a:r>
            <a:endParaRPr lang="en-US" sz="1750" dirty="0"/>
          </a:p>
        </p:txBody>
      </p:sp>
      <p:sp>
        <p:nvSpPr>
          <p:cNvPr id="15" name="Shape 11"/>
          <p:cNvSpPr/>
          <p:nvPr/>
        </p:nvSpPr>
        <p:spPr>
          <a:xfrm>
            <a:off x="9222462" y="2130981"/>
            <a:ext cx="499943" cy="499943"/>
          </a:xfrm>
          <a:prstGeom prst="roundRect">
            <a:avLst>
              <a:gd name="adj" fmla="val 20000"/>
            </a:avLst>
          </a:prstGeom>
          <a:solidFill>
            <a:srgbClr val="CCEEFF"/>
          </a:solidFill>
          <a:ln w="7620">
            <a:solidFill>
              <a:srgbClr val="B2D4E5"/>
            </a:solidFill>
            <a:prstDash val="solid"/>
          </a:ln>
        </p:spPr>
      </p:sp>
      <p:sp>
        <p:nvSpPr>
          <p:cNvPr id="16" name="Text 12"/>
          <p:cNvSpPr/>
          <p:nvPr/>
        </p:nvSpPr>
        <p:spPr>
          <a:xfrm>
            <a:off x="9372600" y="2172653"/>
            <a:ext cx="199668"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17" name="Text 13"/>
          <p:cNvSpPr/>
          <p:nvPr/>
        </p:nvSpPr>
        <p:spPr>
          <a:xfrm>
            <a:off x="9944576" y="2207300"/>
            <a:ext cx="2647950" cy="694373"/>
          </a:xfrm>
          <a:prstGeom prst="rect">
            <a:avLst/>
          </a:prstGeom>
          <a:noFill/>
          <a:ln/>
        </p:spPr>
        <p:txBody>
          <a:bodyPr wrap="squar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Model Optimization</a:t>
            </a:r>
            <a:endParaRPr lang="en-US" sz="2187" dirty="0"/>
          </a:p>
        </p:txBody>
      </p:sp>
      <p:sp>
        <p:nvSpPr>
          <p:cNvPr id="18" name="Text 14"/>
          <p:cNvSpPr/>
          <p:nvPr/>
        </p:nvSpPr>
        <p:spPr>
          <a:xfrm>
            <a:off x="9944576" y="3034903"/>
            <a:ext cx="2647950" cy="4264819"/>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The model is continuously refined and optimized through extensive testing, cross-validation, and iterative adjustments to the algorithms and feature sets, ensuring its performance meets the highest standards of accuracy and clinical relevance.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298377"/>
            <a:ext cx="555498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Model Evaluation</a:t>
            </a:r>
            <a:endParaRPr lang="en-US" sz="4374" dirty="0"/>
          </a:p>
        </p:txBody>
      </p:sp>
      <p:sp>
        <p:nvSpPr>
          <p:cNvPr id="5" name="Shape 2"/>
          <p:cNvSpPr/>
          <p:nvPr/>
        </p:nvSpPr>
        <p:spPr>
          <a:xfrm>
            <a:off x="2037993" y="2437090"/>
            <a:ext cx="3370064" cy="4494014"/>
          </a:xfrm>
          <a:prstGeom prst="roundRect">
            <a:avLst>
              <a:gd name="adj" fmla="val 2967"/>
            </a:avLst>
          </a:prstGeom>
          <a:solidFill>
            <a:srgbClr val="CCEEFF"/>
          </a:solidFill>
          <a:ln w="7620">
            <a:solidFill>
              <a:srgbClr val="B2D4E5"/>
            </a:solidFill>
            <a:prstDash val="solid"/>
          </a:ln>
        </p:spPr>
      </p:sp>
      <p:sp>
        <p:nvSpPr>
          <p:cNvPr id="6" name="Text 3"/>
          <p:cNvSpPr/>
          <p:nvPr/>
        </p:nvSpPr>
        <p:spPr>
          <a:xfrm>
            <a:off x="2267783" y="2666881"/>
            <a:ext cx="277749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Accuracy</a:t>
            </a:r>
            <a:endParaRPr lang="en-US" sz="2187" dirty="0"/>
          </a:p>
        </p:txBody>
      </p:sp>
      <p:sp>
        <p:nvSpPr>
          <p:cNvPr id="7" name="Text 4"/>
          <p:cNvSpPr/>
          <p:nvPr/>
        </p:nvSpPr>
        <p:spPr>
          <a:xfrm>
            <a:off x="2267783" y="3147298"/>
            <a:ext cx="2910483" cy="355401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The breast cancer prediction model has demonstrated an accuracy rate of over 90%, significantly outperforming traditional diagnostic methods and providing healthcare providers with a reliable tool for early detection and intervention.</a:t>
            </a:r>
            <a:endParaRPr lang="en-US" sz="1750" dirty="0"/>
          </a:p>
        </p:txBody>
      </p:sp>
      <p:sp>
        <p:nvSpPr>
          <p:cNvPr id="8" name="Shape 5"/>
          <p:cNvSpPr/>
          <p:nvPr/>
        </p:nvSpPr>
        <p:spPr>
          <a:xfrm>
            <a:off x="5630228" y="2437090"/>
            <a:ext cx="3370064" cy="4494014"/>
          </a:xfrm>
          <a:prstGeom prst="roundRect">
            <a:avLst>
              <a:gd name="adj" fmla="val 2967"/>
            </a:avLst>
          </a:prstGeom>
          <a:solidFill>
            <a:srgbClr val="CCEEFF"/>
          </a:solidFill>
          <a:ln w="7620">
            <a:solidFill>
              <a:srgbClr val="B2D4E5"/>
            </a:solidFill>
            <a:prstDash val="solid"/>
          </a:ln>
        </p:spPr>
      </p:sp>
      <p:sp>
        <p:nvSpPr>
          <p:cNvPr id="9" name="Text 6"/>
          <p:cNvSpPr/>
          <p:nvPr/>
        </p:nvSpPr>
        <p:spPr>
          <a:xfrm>
            <a:off x="5860018" y="2666881"/>
            <a:ext cx="277749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Precision and Recall</a:t>
            </a:r>
            <a:endParaRPr lang="en-US" sz="2187" dirty="0"/>
          </a:p>
        </p:txBody>
      </p:sp>
      <p:sp>
        <p:nvSpPr>
          <p:cNvPr id="10" name="Text 7"/>
          <p:cNvSpPr/>
          <p:nvPr/>
        </p:nvSpPr>
        <p:spPr>
          <a:xfrm>
            <a:off x="5860018" y="3147298"/>
            <a:ext cx="2910483" cy="355401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The model's precision and recall metrics have been carefully optimized to ensure a balance between minimizing false positives and maximizing the identification of true positive cases, ensuring the best possible outcomes for patients.</a:t>
            </a:r>
            <a:endParaRPr lang="en-US" sz="1750" dirty="0"/>
          </a:p>
        </p:txBody>
      </p:sp>
      <p:sp>
        <p:nvSpPr>
          <p:cNvPr id="11" name="Shape 8"/>
          <p:cNvSpPr/>
          <p:nvPr/>
        </p:nvSpPr>
        <p:spPr>
          <a:xfrm>
            <a:off x="9222462" y="2437090"/>
            <a:ext cx="3370064" cy="4494014"/>
          </a:xfrm>
          <a:prstGeom prst="roundRect">
            <a:avLst>
              <a:gd name="adj" fmla="val 2967"/>
            </a:avLst>
          </a:prstGeom>
          <a:solidFill>
            <a:srgbClr val="CCEEFF"/>
          </a:solidFill>
          <a:ln w="7620">
            <a:solidFill>
              <a:srgbClr val="B2D4E5"/>
            </a:solidFill>
            <a:prstDash val="solid"/>
          </a:ln>
        </p:spPr>
      </p:sp>
      <p:sp>
        <p:nvSpPr>
          <p:cNvPr id="12" name="Text 9"/>
          <p:cNvSpPr/>
          <p:nvPr/>
        </p:nvSpPr>
        <p:spPr>
          <a:xfrm>
            <a:off x="9452253" y="2666881"/>
            <a:ext cx="277749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Cross-Validation</a:t>
            </a:r>
            <a:endParaRPr lang="en-US" sz="2187" dirty="0"/>
          </a:p>
        </p:txBody>
      </p:sp>
      <p:sp>
        <p:nvSpPr>
          <p:cNvPr id="13" name="Text 10"/>
          <p:cNvSpPr/>
          <p:nvPr/>
        </p:nvSpPr>
        <p:spPr>
          <a:xfrm>
            <a:off x="9452253" y="3147298"/>
            <a:ext cx="2910483" cy="3198614"/>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Rigorous cross-validation techniques, including k-fold and leave-one-out methods, have been applied to the model, validating its performance and robustness across diverse patient populations and clinical settings.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2967871"/>
            <a:ext cx="555498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Results</a:t>
            </a:r>
            <a:endParaRPr lang="en-US" sz="4374" dirty="0"/>
          </a:p>
        </p:txBody>
      </p:sp>
      <p:sp>
        <p:nvSpPr>
          <p:cNvPr id="5" name="Text 2"/>
          <p:cNvSpPr/>
          <p:nvPr/>
        </p:nvSpPr>
        <p:spPr>
          <a:xfrm>
            <a:off x="2393394" y="4106585"/>
            <a:ext cx="10199013" cy="355402"/>
          </a:xfrm>
          <a:prstGeom prst="rect">
            <a:avLst/>
          </a:prstGeom>
          <a:noFill/>
          <a:ln/>
        </p:spPr>
        <p:txBody>
          <a:bodyPr wrap="none" rtlCol="0" anchor="t"/>
          <a:lstStyle/>
          <a:p>
            <a:pPr marL="342900" indent="-342900" algn="l">
              <a:lnSpc>
                <a:spcPts val="2799"/>
              </a:lnSpc>
              <a:buSzPct val="100000"/>
              <a:buFont typeface="+mj-lt"/>
              <a:buAutoNum type="arabicPeriod"/>
            </a:pPr>
            <a:r>
              <a:rPr lang="en-US" sz="1750" dirty="0">
                <a:solidFill>
                  <a:srgbClr val="272525"/>
                </a:solidFill>
                <a:latin typeface="Eudoxus Sans" pitchFamily="34" charset="0"/>
                <a:ea typeface="Eudoxus Sans" pitchFamily="34" charset="-122"/>
                <a:cs typeface="Eudoxus Sans" pitchFamily="34" charset="-120"/>
              </a:rPr>
              <a:t>Our model achieved an accuracy of 97% indicating a strong performance in identifying cases.</a:t>
            </a:r>
            <a:endParaRPr lang="en-US" sz="1750" dirty="0"/>
          </a:p>
        </p:txBody>
      </p:sp>
      <p:sp>
        <p:nvSpPr>
          <p:cNvPr id="6" name="Text 3"/>
          <p:cNvSpPr/>
          <p:nvPr/>
        </p:nvSpPr>
        <p:spPr>
          <a:xfrm>
            <a:off x="2393394" y="4550807"/>
            <a:ext cx="10199013"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dirty="0">
                <a:solidFill>
                  <a:srgbClr val="272525"/>
                </a:solidFill>
                <a:latin typeface="Eudoxus Sans" pitchFamily="34" charset="0"/>
                <a:ea typeface="Eudoxus Sans" pitchFamily="34" charset="-122"/>
                <a:cs typeface="Eudoxus Sans" pitchFamily="34" charset="-120"/>
              </a:rPr>
              <a:t>The model made use of important factors of tumor radius, texture and other features providing significant insights for targeted screening.</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347948"/>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1944172"/>
          </a:xfrm>
          <a:prstGeom prst="rect">
            <a:avLst/>
          </a:prstGeom>
        </p:spPr>
      </p:pic>
      <p:sp>
        <p:nvSpPr>
          <p:cNvPr id="5" name="Text 1"/>
          <p:cNvSpPr/>
          <p:nvPr/>
        </p:nvSpPr>
        <p:spPr>
          <a:xfrm>
            <a:off x="3621167" y="2371844"/>
            <a:ext cx="6380798" cy="486013"/>
          </a:xfrm>
          <a:prstGeom prst="rect">
            <a:avLst/>
          </a:prstGeom>
          <a:noFill/>
          <a:ln/>
        </p:spPr>
        <p:txBody>
          <a:bodyPr wrap="none" rtlCol="0" anchor="t"/>
          <a:lstStyle/>
          <a:p>
            <a:pPr marL="0" indent="0">
              <a:lnSpc>
                <a:spcPts val="3827"/>
              </a:lnSpc>
              <a:buNone/>
            </a:pPr>
            <a:r>
              <a:rPr lang="en-US" sz="3062" b="1" dirty="0">
                <a:solidFill>
                  <a:srgbClr val="000000"/>
                </a:solidFill>
                <a:latin typeface="p22-mackinac-pro" pitchFamily="34" charset="0"/>
                <a:ea typeface="p22-mackinac-pro" pitchFamily="34" charset="-122"/>
                <a:cs typeface="p22-mackinac-pro" pitchFamily="34" charset="-120"/>
              </a:rPr>
              <a:t>Conclusion and Future Directions</a:t>
            </a:r>
            <a:endParaRPr lang="en-US" sz="3062" dirty="0"/>
          </a:p>
        </p:txBody>
      </p:sp>
      <p:pic>
        <p:nvPicPr>
          <p:cNvPr id="6" name="Image 2" descr="preencoded.png"/>
          <p:cNvPicPr>
            <a:picLocks noChangeAspect="1"/>
          </p:cNvPicPr>
          <p:nvPr/>
        </p:nvPicPr>
        <p:blipFill>
          <a:blip r:embed="rId5"/>
          <a:stretch>
            <a:fillRect/>
          </a:stretch>
        </p:blipFill>
        <p:spPr>
          <a:xfrm>
            <a:off x="3621167" y="3091101"/>
            <a:ext cx="2462689" cy="622102"/>
          </a:xfrm>
          <a:prstGeom prst="rect">
            <a:avLst/>
          </a:prstGeom>
        </p:spPr>
      </p:pic>
      <p:sp>
        <p:nvSpPr>
          <p:cNvPr id="7" name="Text 2"/>
          <p:cNvSpPr/>
          <p:nvPr/>
        </p:nvSpPr>
        <p:spPr>
          <a:xfrm>
            <a:off x="3776662" y="3946446"/>
            <a:ext cx="1944172" cy="243007"/>
          </a:xfrm>
          <a:prstGeom prst="rect">
            <a:avLst/>
          </a:prstGeom>
          <a:noFill/>
          <a:ln/>
        </p:spPr>
        <p:txBody>
          <a:bodyPr wrap="none" rtlCol="0" anchor="t"/>
          <a:lstStyle/>
          <a:p>
            <a:pPr marL="0" indent="0" algn="l">
              <a:lnSpc>
                <a:spcPts val="1914"/>
              </a:lnSpc>
              <a:buNone/>
            </a:pPr>
            <a:r>
              <a:rPr lang="en-US" sz="1531" b="1" dirty="0">
                <a:solidFill>
                  <a:srgbClr val="272525"/>
                </a:solidFill>
                <a:latin typeface="p22-mackinac-pro" pitchFamily="34" charset="0"/>
                <a:ea typeface="p22-mackinac-pro" pitchFamily="34" charset="-122"/>
                <a:cs typeface="p22-mackinac-pro" pitchFamily="34" charset="-120"/>
              </a:rPr>
              <a:t>Key Findings</a:t>
            </a:r>
            <a:endParaRPr lang="en-US" sz="1531" dirty="0"/>
          </a:p>
        </p:txBody>
      </p:sp>
      <p:sp>
        <p:nvSpPr>
          <p:cNvPr id="8" name="Text 3"/>
          <p:cNvSpPr/>
          <p:nvPr/>
        </p:nvSpPr>
        <p:spPr>
          <a:xfrm>
            <a:off x="3776662" y="4282678"/>
            <a:ext cx="2151698" cy="2487216"/>
          </a:xfrm>
          <a:prstGeom prst="rect">
            <a:avLst/>
          </a:prstGeom>
          <a:noFill/>
          <a:ln/>
        </p:spPr>
        <p:txBody>
          <a:bodyPr wrap="square" rtlCol="0" anchor="t"/>
          <a:lstStyle/>
          <a:p>
            <a:pPr marL="0" indent="0" algn="l">
              <a:lnSpc>
                <a:spcPts val="1960"/>
              </a:lnSpc>
              <a:buNone/>
            </a:pPr>
            <a:r>
              <a:rPr lang="en-US" sz="1225" dirty="0">
                <a:solidFill>
                  <a:srgbClr val="272525"/>
                </a:solidFill>
                <a:latin typeface="Eudoxus Sans" pitchFamily="34" charset="0"/>
                <a:ea typeface="Eudoxus Sans" pitchFamily="34" charset="-122"/>
                <a:cs typeface="Eudoxus Sans" pitchFamily="34" charset="-120"/>
              </a:rPr>
              <a:t>The breast cancer prediction model has demonstrated the power of advanced data analytics and machine learning in revolutionizing early cancer detection, offering healthcare providers a transformative tool to save lives and improve patient outcomes.</a:t>
            </a:r>
            <a:endParaRPr lang="en-US" sz="1225" dirty="0"/>
          </a:p>
        </p:txBody>
      </p:sp>
      <p:pic>
        <p:nvPicPr>
          <p:cNvPr id="9" name="Image 3" descr="preencoded.png"/>
          <p:cNvPicPr>
            <a:picLocks noChangeAspect="1"/>
          </p:cNvPicPr>
          <p:nvPr/>
        </p:nvPicPr>
        <p:blipFill>
          <a:blip r:embed="rId6"/>
          <a:stretch>
            <a:fillRect/>
          </a:stretch>
        </p:blipFill>
        <p:spPr>
          <a:xfrm>
            <a:off x="6083856" y="3091101"/>
            <a:ext cx="2462689" cy="622102"/>
          </a:xfrm>
          <a:prstGeom prst="rect">
            <a:avLst/>
          </a:prstGeom>
        </p:spPr>
      </p:pic>
      <p:sp>
        <p:nvSpPr>
          <p:cNvPr id="10" name="Text 4"/>
          <p:cNvSpPr/>
          <p:nvPr/>
        </p:nvSpPr>
        <p:spPr>
          <a:xfrm>
            <a:off x="6239351" y="3946446"/>
            <a:ext cx="2151698" cy="486013"/>
          </a:xfrm>
          <a:prstGeom prst="rect">
            <a:avLst/>
          </a:prstGeom>
          <a:noFill/>
          <a:ln/>
        </p:spPr>
        <p:txBody>
          <a:bodyPr wrap="square" rtlCol="0" anchor="t"/>
          <a:lstStyle/>
          <a:p>
            <a:pPr marL="0" indent="0" algn="l">
              <a:lnSpc>
                <a:spcPts val="1914"/>
              </a:lnSpc>
              <a:buNone/>
            </a:pPr>
            <a:r>
              <a:rPr lang="en-US" sz="1531" b="1" dirty="0">
                <a:solidFill>
                  <a:srgbClr val="272525"/>
                </a:solidFill>
                <a:latin typeface="p22-mackinac-pro" pitchFamily="34" charset="0"/>
                <a:ea typeface="p22-mackinac-pro" pitchFamily="34" charset="-122"/>
                <a:cs typeface="p22-mackinac-pro" pitchFamily="34" charset="-120"/>
              </a:rPr>
              <a:t>Limitations and Opportunities</a:t>
            </a:r>
            <a:endParaRPr lang="en-US" sz="1531" dirty="0"/>
          </a:p>
        </p:txBody>
      </p:sp>
      <p:sp>
        <p:nvSpPr>
          <p:cNvPr id="11" name="Text 5"/>
          <p:cNvSpPr/>
          <p:nvPr/>
        </p:nvSpPr>
        <p:spPr>
          <a:xfrm>
            <a:off x="6239351" y="4525685"/>
            <a:ext cx="2151698" cy="2735937"/>
          </a:xfrm>
          <a:prstGeom prst="rect">
            <a:avLst/>
          </a:prstGeom>
          <a:noFill/>
          <a:ln/>
        </p:spPr>
        <p:txBody>
          <a:bodyPr wrap="square" rtlCol="0" anchor="t"/>
          <a:lstStyle/>
          <a:p>
            <a:pPr marL="0" indent="0" algn="l">
              <a:lnSpc>
                <a:spcPts val="1960"/>
              </a:lnSpc>
              <a:buNone/>
            </a:pPr>
            <a:r>
              <a:rPr lang="en-US" sz="1225" dirty="0">
                <a:solidFill>
                  <a:srgbClr val="272525"/>
                </a:solidFill>
                <a:latin typeface="Eudoxus Sans" pitchFamily="34" charset="0"/>
                <a:ea typeface="Eudoxus Sans" pitchFamily="34" charset="-122"/>
                <a:cs typeface="Eudoxus Sans" pitchFamily="34" charset="-120"/>
              </a:rPr>
              <a:t>While the current model represents a significant advancement, there is still room for improvement, particularly in expanding the dataset, incorporating additional predictive variables, and exploring new machine learning techniques to further enhance the model's performance.</a:t>
            </a:r>
            <a:endParaRPr lang="en-US" sz="1225" dirty="0"/>
          </a:p>
        </p:txBody>
      </p:sp>
      <p:pic>
        <p:nvPicPr>
          <p:cNvPr id="12" name="Image 4" descr="preencoded.png"/>
          <p:cNvPicPr>
            <a:picLocks noChangeAspect="1"/>
          </p:cNvPicPr>
          <p:nvPr/>
        </p:nvPicPr>
        <p:blipFill>
          <a:blip r:embed="rId7"/>
          <a:stretch>
            <a:fillRect/>
          </a:stretch>
        </p:blipFill>
        <p:spPr>
          <a:xfrm>
            <a:off x="8546544" y="3091101"/>
            <a:ext cx="2462689" cy="622102"/>
          </a:xfrm>
          <a:prstGeom prst="rect">
            <a:avLst/>
          </a:prstGeom>
        </p:spPr>
      </p:pic>
      <p:sp>
        <p:nvSpPr>
          <p:cNvPr id="13" name="Text 6"/>
          <p:cNvSpPr/>
          <p:nvPr/>
        </p:nvSpPr>
        <p:spPr>
          <a:xfrm>
            <a:off x="8702040" y="3946446"/>
            <a:ext cx="1944172" cy="243007"/>
          </a:xfrm>
          <a:prstGeom prst="rect">
            <a:avLst/>
          </a:prstGeom>
          <a:noFill/>
          <a:ln/>
        </p:spPr>
        <p:txBody>
          <a:bodyPr wrap="none" rtlCol="0" anchor="t"/>
          <a:lstStyle/>
          <a:p>
            <a:pPr marL="0" indent="0" algn="l">
              <a:lnSpc>
                <a:spcPts val="1914"/>
              </a:lnSpc>
              <a:buNone/>
            </a:pPr>
            <a:r>
              <a:rPr lang="en-US" sz="1531" b="1" dirty="0">
                <a:solidFill>
                  <a:srgbClr val="272525"/>
                </a:solidFill>
                <a:latin typeface="p22-mackinac-pro" pitchFamily="34" charset="0"/>
                <a:ea typeface="p22-mackinac-pro" pitchFamily="34" charset="-122"/>
                <a:cs typeface="p22-mackinac-pro" pitchFamily="34" charset="-120"/>
              </a:rPr>
              <a:t>Future Directions</a:t>
            </a:r>
            <a:endParaRPr lang="en-US" sz="1531" dirty="0"/>
          </a:p>
        </p:txBody>
      </p:sp>
      <p:sp>
        <p:nvSpPr>
          <p:cNvPr id="14" name="Text 7"/>
          <p:cNvSpPr/>
          <p:nvPr/>
        </p:nvSpPr>
        <p:spPr>
          <a:xfrm>
            <a:off x="8702040" y="4282678"/>
            <a:ext cx="2151698" cy="3482102"/>
          </a:xfrm>
          <a:prstGeom prst="rect">
            <a:avLst/>
          </a:prstGeom>
          <a:noFill/>
          <a:ln/>
        </p:spPr>
        <p:txBody>
          <a:bodyPr wrap="square" rtlCol="0" anchor="t"/>
          <a:lstStyle/>
          <a:p>
            <a:pPr marL="0" indent="0" algn="l">
              <a:lnSpc>
                <a:spcPts val="1960"/>
              </a:lnSpc>
              <a:buNone/>
            </a:pPr>
            <a:r>
              <a:rPr lang="en-US" sz="1225" dirty="0">
                <a:solidFill>
                  <a:srgbClr val="272525"/>
                </a:solidFill>
                <a:latin typeface="Eudoxus Sans" pitchFamily="34" charset="0"/>
                <a:ea typeface="Eudoxus Sans" pitchFamily="34" charset="-122"/>
                <a:cs typeface="Eudoxus Sans" pitchFamily="34" charset="-120"/>
              </a:rPr>
              <a:t>Ongoing research and development efforts will focus on continuously refining the model, integrating it into clinical workflows, and exploring its potential applications in other cancer types, ultimately contributing to a future where early detection and personalized treatment become the norm in the fight against this devastating disease.</a:t>
            </a:r>
            <a:endParaRPr lang="en-US" sz="1225" dirty="0"/>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18</TotalTime>
  <Words>827</Words>
  <Application>Microsoft Office PowerPoint</Application>
  <PresentationFormat>Custom</PresentationFormat>
  <Paragraphs>67</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Calibri Light</vt:lpstr>
      <vt:lpstr>Eudoxus Sans</vt:lpstr>
      <vt:lpstr>p22-mackinac-pro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lakshita danu</cp:lastModifiedBy>
  <cp:revision>4</cp:revision>
  <dcterms:created xsi:type="dcterms:W3CDTF">2024-05-03T06:46:48Z</dcterms:created>
  <dcterms:modified xsi:type="dcterms:W3CDTF">2024-05-06T17:18:50Z</dcterms:modified>
</cp:coreProperties>
</file>